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hyperlink" Target="https://www.e-sfera.hr/dodatni-digitalni-sadrzaji/93a138b3-48bd-44c9-9774-eb59a0fd5e4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60646" y="934196"/>
            <a:ext cx="4614148" cy="455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4592" y="493933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7495198" y="1454813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7712132" y="1950435"/>
            <a:ext cx="32555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PISANJE </a:t>
            </a:r>
            <a:endParaRPr lang="hr-HR" sz="2400" b="1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UPITNIH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REČENICA</a:t>
            </a:r>
            <a:endParaRPr sz="2400" dirty="0"/>
          </a:p>
        </p:txBody>
      </p:sp>
      <p:sp>
        <p:nvSpPr>
          <p:cNvPr id="225" name="Google Shape;225;p22"/>
          <p:cNvSpPr txBox="1"/>
          <p:nvPr/>
        </p:nvSpPr>
        <p:spPr>
          <a:xfrm>
            <a:off x="884399" y="889785"/>
            <a:ext cx="63433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točnog i netočnog pisanja oblika kondicionala u upitnim rečenicama. Što možeš zaključiti?</a:t>
            </a:r>
            <a:endParaRPr sz="24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409565" y="2137124"/>
            <a:ext cx="3812020" cy="12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li biste kupili smijeh? 	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li bi oblijepio zgrade? 	</a:t>
            </a:r>
            <a:endParaRPr sz="2400" dirty="0"/>
          </a:p>
        </p:txBody>
      </p:sp>
      <p:sp>
        <p:nvSpPr>
          <p:cNvPr id="227" name="Google Shape;227;p22"/>
          <p:cNvSpPr txBox="1"/>
          <p:nvPr/>
        </p:nvSpPr>
        <p:spPr>
          <a:xfrm>
            <a:off x="933917" y="3913839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endParaRPr sz="2400" dirty="0"/>
          </a:p>
        </p:txBody>
      </p:sp>
      <p:sp>
        <p:nvSpPr>
          <p:cNvPr id="228" name="Google Shape;228;p22"/>
          <p:cNvSpPr/>
          <p:nvPr/>
        </p:nvSpPr>
        <p:spPr>
          <a:xfrm>
            <a:off x="4592347" y="4060014"/>
            <a:ext cx="1313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TOČNO</a:t>
            </a:r>
            <a:endParaRPr sz="2400" dirty="0"/>
          </a:p>
        </p:txBody>
      </p:sp>
      <p:sp>
        <p:nvSpPr>
          <p:cNvPr id="229" name="Google Shape;229;p22"/>
          <p:cNvSpPr txBox="1"/>
          <p:nvPr/>
        </p:nvSpPr>
        <p:spPr>
          <a:xfrm>
            <a:off x="7578302" y="2663414"/>
            <a:ext cx="352926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upitnim rečenicama s kondicionalom prvim aorist pomoćnog glagola biti dolazi na početak rečenice.</a:t>
            </a:r>
            <a:endParaRPr sz="2400" dirty="0"/>
          </a:p>
        </p:txBody>
      </p:sp>
      <p:pic>
        <p:nvPicPr>
          <p:cNvPr id="230" name="Google Shape;230;p22"/>
          <p:cNvPicPr preferRelativeResize="0"/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173364" y="4380008"/>
            <a:ext cx="2721321" cy="247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/>
          <p:nvPr/>
        </p:nvSpPr>
        <p:spPr>
          <a:xfrm>
            <a:off x="3752117" y="2225776"/>
            <a:ext cx="34811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Biste li kupili smijeh?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oblijepio zgrade?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2" descr="Ｘ光線 Images, Stock Photos &amp; Vectors | Shutterstock"/>
          <p:cNvPicPr preferRelativeResize="0"/>
          <p:nvPr/>
        </p:nvPicPr>
        <p:blipFill rotWithShape="1">
          <a:blip r:embed="rId8">
            <a:alphaModFix/>
          </a:blip>
          <a:srcRect b="15100"/>
          <a:stretch/>
        </p:blipFill>
        <p:spPr>
          <a:xfrm>
            <a:off x="1311571" y="4630001"/>
            <a:ext cx="564976" cy="51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Sigurnost - Superius ide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5299" y="4398161"/>
            <a:ext cx="770702" cy="73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1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14012" y="552269"/>
            <a:ext cx="4860648" cy="480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8362" y="4930561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/>
        </p:nvSpPr>
        <p:spPr>
          <a:xfrm>
            <a:off x="8335308" y="990848"/>
            <a:ext cx="298505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4" name="Google Shape;24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3595" y="2248611"/>
            <a:ext cx="593465" cy="75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/>
          <p:nvPr/>
        </p:nvSpPr>
        <p:spPr>
          <a:xfrm>
            <a:off x="8097091" y="1814430"/>
            <a:ext cx="375488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Zemlji Bajki došlo je do pobune, kondicional prvi podcrtaj plavom, a kondicional drugi crvenom bojom.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22224" y="3368329"/>
            <a:ext cx="642313" cy="71939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8186954" y="3211679"/>
            <a:ext cx="34585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glagolskim načinom su izrečene molbe?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imenuj. Kojem bi dao/dala prednost?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470" y="899603"/>
            <a:ext cx="593465" cy="75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978707" y="886281"/>
            <a:ext cx="69988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Vuk: „Svi me se boje. Da sam bolji, bio bih imao svoju ljubav.”</a:t>
            </a:r>
            <a:endParaRPr sz="2400" dirty="0"/>
          </a:p>
        </p:txBody>
      </p:sp>
      <p:sp>
        <p:nvSpPr>
          <p:cNvPr id="250" name="Google Shape;250;p23"/>
          <p:cNvSpPr txBox="1"/>
          <p:nvPr/>
        </p:nvSpPr>
        <p:spPr>
          <a:xfrm>
            <a:off x="286506" y="1674071"/>
            <a:ext cx="70454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Crvenkapica: „Voljela bih imati novi mobitel pa mi vuk ne bi mogao ništa!” </a:t>
            </a:r>
            <a:endParaRPr sz="2400" dirty="0"/>
          </a:p>
        </p:txBody>
      </p:sp>
      <p:sp>
        <p:nvSpPr>
          <p:cNvPr id="251" name="Google Shape;251;p23"/>
          <p:cNvSpPr txBox="1"/>
          <p:nvPr/>
        </p:nvSpPr>
        <p:spPr>
          <a:xfrm>
            <a:off x="255615" y="2683848"/>
            <a:ext cx="71854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Kraljević: „Da sam imao gitaru, bio bih osnovao bend i ne bih morao spašavati kraljevine!”</a:t>
            </a:r>
            <a:endParaRPr sz="2400" dirty="0"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045" y="3571770"/>
            <a:ext cx="642313" cy="71939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143134" y="4136138"/>
            <a:ext cx="74454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Dodajte mi, molim Vas, čašu!   </a:t>
            </a: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</a:t>
            </a:r>
            <a:endParaRPr sz="2400" b="1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160490" y="4898844"/>
            <a:ext cx="88559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Biste li mi, molim Vas, dodali čašu? </a:t>
            </a: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 sz="2400" dirty="0"/>
          </a:p>
        </p:txBody>
      </p:sp>
      <p:sp>
        <p:nvSpPr>
          <p:cNvPr id="255" name="Google Shape;255;p23"/>
          <p:cNvSpPr txBox="1"/>
          <p:nvPr/>
        </p:nvSpPr>
        <p:spPr>
          <a:xfrm>
            <a:off x="2162801" y="5649253"/>
            <a:ext cx="6404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</a:t>
            </a:r>
            <a:endParaRPr dirty="0"/>
          </a:p>
        </p:txBody>
      </p:sp>
      <p:cxnSp>
        <p:nvCxnSpPr>
          <p:cNvPr id="256" name="Google Shape;256;p23"/>
          <p:cNvCxnSpPr/>
          <p:nvPr/>
        </p:nvCxnSpPr>
        <p:spPr>
          <a:xfrm>
            <a:off x="5427854" y="1274564"/>
            <a:ext cx="1554931" cy="3600"/>
          </a:xfrm>
          <a:prstGeom prst="straightConnector1">
            <a:avLst/>
          </a:prstGeom>
          <a:noFill/>
          <a:ln w="28575" cap="flat" cmpd="sng">
            <a:solidFill>
              <a:srgbClr val="FA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23"/>
          <p:cNvCxnSpPr/>
          <p:nvPr/>
        </p:nvCxnSpPr>
        <p:spPr>
          <a:xfrm>
            <a:off x="4226190" y="3094741"/>
            <a:ext cx="1869811" cy="3561"/>
          </a:xfrm>
          <a:prstGeom prst="straightConnector1">
            <a:avLst/>
          </a:prstGeom>
          <a:noFill/>
          <a:ln w="28575" cap="flat" cmpd="sng">
            <a:solidFill>
              <a:srgbClr val="FA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23"/>
          <p:cNvCxnSpPr/>
          <p:nvPr/>
        </p:nvCxnSpPr>
        <p:spPr>
          <a:xfrm flipV="1">
            <a:off x="2157280" y="2069860"/>
            <a:ext cx="1470535" cy="4221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23"/>
          <p:cNvCxnSpPr/>
          <p:nvPr/>
        </p:nvCxnSpPr>
        <p:spPr>
          <a:xfrm flipV="1">
            <a:off x="431604" y="2477969"/>
            <a:ext cx="1574646" cy="1035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23"/>
          <p:cNvCxnSpPr/>
          <p:nvPr/>
        </p:nvCxnSpPr>
        <p:spPr>
          <a:xfrm>
            <a:off x="328903" y="3486567"/>
            <a:ext cx="1677347" cy="3735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23"/>
          <p:cNvSpPr txBox="1"/>
          <p:nvPr/>
        </p:nvSpPr>
        <p:spPr>
          <a:xfrm>
            <a:off x="4220301" y="4074427"/>
            <a:ext cx="2651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dodajte - imperativ</a:t>
            </a:r>
            <a:endParaRPr sz="2400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4586916" y="4827537"/>
            <a:ext cx="4097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biste dodali – kondicional prvi</a:t>
            </a:r>
            <a:endParaRPr sz="2400" dirty="0"/>
          </a:p>
        </p:txBody>
      </p:sp>
      <p:sp>
        <p:nvSpPr>
          <p:cNvPr id="264" name="Google Shape;264;p23"/>
          <p:cNvSpPr txBox="1"/>
          <p:nvPr/>
        </p:nvSpPr>
        <p:spPr>
          <a:xfrm>
            <a:off x="2268552" y="5527309"/>
            <a:ext cx="6193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Prednost dajemo kondicionalu jer je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uljudnije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09306" y="974016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7" name="Google Shape;277;p24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8" name="Google Shape;278;p24"/>
          <p:cNvSpPr txBox="1"/>
          <p:nvPr/>
        </p:nvSpPr>
        <p:spPr>
          <a:xfrm>
            <a:off x="8220036" y="2154573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0" name="Google Shape;280;p24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655039" y="2746195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 txBox="1"/>
          <p:nvPr/>
        </p:nvSpPr>
        <p:spPr>
          <a:xfrm>
            <a:off x="1842246" y="1145898"/>
            <a:ext cx="1658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Preoblikuj rečenice i napiši ih u kondicionalu kao upitne.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1907177" y="2520796"/>
            <a:ext cx="15936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kondicionalu i ponovi najbitnije.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1907177" y="4049044"/>
            <a:ext cx="155447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pomoću nastavnih listića i igara ponovi kondicionale.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5308455" y="1133981"/>
            <a:ext cx="15200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različite kvizove, riješi križaljku i provjeri svoje znanje.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5320393" y="2640851"/>
            <a:ext cx="17149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poznavanje kondicionala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59509" y="1476999"/>
            <a:ext cx="35410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Kondicional prvi i drugi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5831378" y="461432"/>
            <a:ext cx="5996996" cy="558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3" y="19009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3255" y="4832931"/>
            <a:ext cx="1918114" cy="201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96263" y="1036474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1369"/>
          <a:stretch/>
        </p:blipFill>
        <p:spPr>
          <a:xfrm rot="-196541">
            <a:off x="731104" y="385315"/>
            <a:ext cx="4238341" cy="580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906655" y="2196621"/>
            <a:ext cx="4530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si glagolski način već naučio/naučila?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se izriče tim glagolskim načinom?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razlika između gramatičke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kategorije vremena i gramatičke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kategorije načina?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59846" y="1194102"/>
            <a:ext cx="4370879" cy="431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9258" y="485631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305662" y="1525184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4421"/>
          <a:stretch/>
        </p:blipFill>
        <p:spPr>
          <a:xfrm>
            <a:off x="277940" y="1817572"/>
            <a:ext cx="2603876" cy="263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2996055" y="1035698"/>
            <a:ext cx="407827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Želio bih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to nije grijeh, osnovati štedionicu za smijeh.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toj vrlo važnoj štedionici smijeha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 bilo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svakoj polici.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Oblijepio bih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kuće plakatima, koji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 svakim vratima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pozivali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štednju štediše: – Uštedite smijeha što više! 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7989212" y="2377555"/>
            <a:ext cx="28881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istaknute riječi. Promisli i zaključi: Što se izriče istaknutim riječima?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7842386" y="4021251"/>
            <a:ext cx="33027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Izreci nekoliko svojih želja.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560674" y="1190787"/>
            <a:ext cx="4226060" cy="417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5395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242" y="4359995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8788570" y="1558414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581564" y="2167713"/>
            <a:ext cx="23410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POGODBENI NAČIN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745394" y="1069075"/>
            <a:ext cx="64464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izriče kondicionalom?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25960" y="1585503"/>
            <a:ext cx="672823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bih čuo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šalu, odmah smijeh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bih odnio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banku.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Želio bih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osnovati štedionicu za smijeh.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Mogao bih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oblijepiti plakate. 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6069242" y="2429063"/>
            <a:ext cx="13053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pogodba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5013267" y="3412754"/>
            <a:ext cx="7624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želja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3490079" y="4285228"/>
            <a:ext cx="1596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mogućnost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118161" y="2970497"/>
            <a:ext cx="3111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Kondicional je glagolski način kojim se izriče pogodba, želja i mogućnost.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26429" y="837103"/>
            <a:ext cx="4547002" cy="449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4848" y="455019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8514078" y="110049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7810536" y="1740759"/>
            <a:ext cx="28598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VRSTE KONDICIONALA</a:t>
            </a:r>
            <a:endParaRPr sz="2400"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738297" y="880378"/>
            <a:ext cx="68369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Iako je kondicional glagolski način, ipak razlikuje vrijeme. Odredi u kojem je vremenu pogodba.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268728" y="2204890"/>
            <a:ext cx="65987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bih čuo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šalu, odmah smijeh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bih odnio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banku.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38545" y="3853382"/>
            <a:ext cx="6667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bih bio čuo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šalu, odmah smijeh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bih bio odnio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banku.</a:t>
            </a:r>
            <a:endParaRPr sz="2400" dirty="0"/>
          </a:p>
        </p:txBody>
      </p:sp>
      <p:sp>
        <p:nvSpPr>
          <p:cNvPr id="156" name="Google Shape;156;p18"/>
          <p:cNvSpPr txBox="1"/>
          <p:nvPr/>
        </p:nvSpPr>
        <p:spPr>
          <a:xfrm>
            <a:off x="2126745" y="2665559"/>
            <a:ext cx="3074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pogodba u sadašnjosti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2358074" y="3346699"/>
            <a:ext cx="28830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kondicional prvi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2198469" y="4595081"/>
            <a:ext cx="30030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pogodba u prošlosti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2296265" y="5222629"/>
            <a:ext cx="26922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kondicional drugi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7694883" y="2541698"/>
            <a:ext cx="37508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standardnome jeziku postoje dva kondicionala: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kondicional prvi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kondicional drugi.</a:t>
            </a:r>
            <a:endParaRPr sz="2400" dirty="0"/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33816">
            <a:off x="1415481" y="2817187"/>
            <a:ext cx="901587" cy="53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1167">
            <a:off x="1228099" y="4592006"/>
            <a:ext cx="1066843" cy="70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98405" y="970182"/>
            <a:ext cx="4225016" cy="417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0450" y="474672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626187" y="105223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7741453" y="1814007"/>
            <a:ext cx="31843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TVORBA KONDICIONALA PRVOG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1720718" y="652788"/>
            <a:ext cx="65628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 koliko se riječi sastoji kondicional prvi? Neki dijelovi su ti poznati. 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3237080" y="2256693"/>
            <a:ext cx="395343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biti                           čuti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bih bio 	1. bih čuo 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bio 	2. bi čuo 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bio 	3. bi čuo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bismo bili 	1. bismo čuli 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biste bili 	2. biste čuli 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 bili 	3. bi čuli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311251" y="1613952"/>
            <a:ext cx="6934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</a:t>
            </a:r>
            <a:r>
              <a:rPr lang="hr-HR" sz="2400" b="1" dirty="0">
                <a:solidFill>
                  <a:srgbClr val="238E9D"/>
                </a:solidFill>
                <a:latin typeface="Calibri"/>
                <a:ea typeface="Calibri"/>
                <a:cs typeface="Calibri"/>
                <a:sym typeface="Calibri"/>
              </a:rPr>
              <a:t>bih čuo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šalu, odmah smijeh </a:t>
            </a:r>
            <a:r>
              <a:rPr lang="hr-HR" sz="2400" b="1" dirty="0">
                <a:solidFill>
                  <a:srgbClr val="238E9D"/>
                </a:solidFill>
                <a:latin typeface="Calibri"/>
                <a:ea typeface="Calibri"/>
                <a:cs typeface="Calibri"/>
                <a:sym typeface="Calibri"/>
              </a:rPr>
              <a:t>bih odnio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banku.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7">
            <a:alphaModFix/>
          </a:blip>
          <a:srcRect r="1488"/>
          <a:stretch/>
        </p:blipFill>
        <p:spPr>
          <a:xfrm>
            <a:off x="289094" y="2422335"/>
            <a:ext cx="2615998" cy="2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7998536" y="2625353"/>
            <a:ext cx="29224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Kondicional prvi tvori se od aorista pomoćnog glagola biti i glagolskog pridjeva radnog.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54540" y="884012"/>
            <a:ext cx="4601735" cy="45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6353" y="457704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9145050" y="1192326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7712045" y="1852509"/>
            <a:ext cx="34867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TVORBA </a:t>
            </a:r>
            <a:endParaRPr lang="hr-HR" sz="2400" b="1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KONDICIONALA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DRUGOG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065365" y="718159"/>
            <a:ext cx="6144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Od čega se tvori kondicional drugi?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290068" y="1580769"/>
            <a:ext cx="6919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Svaki štediša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bio bi uzimao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smijeh iz moje štedionice. </a:t>
            </a:r>
            <a:endParaRPr sz="2400" dirty="0"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965" y="2280539"/>
            <a:ext cx="3010427" cy="31604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3779944" y="2323401"/>
            <a:ext cx="219187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čuti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bih bio čuo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bi bio čuo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bi bio čuo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bismo bili čuli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biste bili čuli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bi bili čuli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7998381" y="2669896"/>
            <a:ext cx="31377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Kondicional drugi tvori se od kondicionala prvog pomoćnog glagola biti i glagolskog pridjeva radnog.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397650" y="723927"/>
            <a:ext cx="5174093" cy="48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9077" y="475990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7883764" y="1141562"/>
            <a:ext cx="2522775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741125" y="939189"/>
            <a:ext cx="60413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koji je kondicional uporabljen i kako glase glagoli u infinitivu.</a:t>
            </a:r>
            <a:endParaRPr sz="2400" dirty="0"/>
          </a:p>
        </p:txBody>
      </p:sp>
      <p:sp>
        <p:nvSpPr>
          <p:cNvPr id="206" name="Google Shape;206;p21"/>
          <p:cNvSpPr txBox="1"/>
          <p:nvPr/>
        </p:nvSpPr>
        <p:spPr>
          <a:xfrm>
            <a:off x="692382" y="2462823"/>
            <a:ext cx="5003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238E9D"/>
                </a:solidFill>
                <a:latin typeface="Calibri"/>
                <a:ea typeface="Calibri"/>
                <a:cs typeface="Calibri"/>
                <a:sym typeface="Calibri"/>
              </a:rPr>
              <a:t>Htio bih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ja probati taj kolač!</a:t>
            </a:r>
            <a:endParaRPr sz="2400" dirty="0"/>
          </a:p>
        </p:txBody>
      </p:sp>
      <p:sp>
        <p:nvSpPr>
          <p:cNvPr id="207" name="Google Shape;207;p21"/>
          <p:cNvSpPr txBox="1"/>
          <p:nvPr/>
        </p:nvSpPr>
        <p:spPr>
          <a:xfrm>
            <a:off x="702661" y="4039526"/>
            <a:ext cx="54347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Bila bih bila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sretna da su me pozvali.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2084744" y="3003158"/>
            <a:ext cx="4052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kondicional prvi glagola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htjeti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2332339" y="4995315"/>
            <a:ext cx="4052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- kondicional drugi glagola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endParaRPr sz="2400" dirty="0"/>
          </a:p>
        </p:txBody>
      </p:sp>
      <p:sp>
        <p:nvSpPr>
          <p:cNvPr id="210" name="Google Shape;210;p21"/>
          <p:cNvSpPr txBox="1"/>
          <p:nvPr/>
        </p:nvSpPr>
        <p:spPr>
          <a:xfrm>
            <a:off x="7496921" y="1974338"/>
            <a:ext cx="308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KONDICIONALI POMOĆNIH GLAGOLA</a:t>
            </a:r>
            <a:endParaRPr sz="2400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7495799" y="2795890"/>
            <a:ext cx="341491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kondicionala prvog i drugog pomoćnih glagola ista je kao i svih drugih glagola.</a:t>
            </a:r>
            <a:endParaRPr sz="2400" dirty="0"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749618">
            <a:off x="676790" y="2524430"/>
            <a:ext cx="1420491" cy="125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537250">
            <a:off x="735322" y="4687884"/>
            <a:ext cx="1646063" cy="8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640</Words>
  <Application>Microsoft Office PowerPoint</Application>
  <PresentationFormat>Široki zaslon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2020-09-13T22:05:08Z</dcterms:modified>
</cp:coreProperties>
</file>